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51"/>
  </p:notesMasterIdLst>
  <p:sldIdLst>
    <p:sldId id="1069" r:id="rId3"/>
    <p:sldId id="2986" r:id="rId4"/>
    <p:sldId id="3018" r:id="rId5"/>
    <p:sldId id="3019" r:id="rId6"/>
    <p:sldId id="1050" r:id="rId7"/>
    <p:sldId id="3020" r:id="rId8"/>
    <p:sldId id="2981" r:id="rId9"/>
    <p:sldId id="2983" r:id="rId10"/>
    <p:sldId id="2984" r:id="rId11"/>
    <p:sldId id="995" r:id="rId12"/>
    <p:sldId id="2982" r:id="rId13"/>
    <p:sldId id="2985" r:id="rId14"/>
    <p:sldId id="3017" r:id="rId15"/>
    <p:sldId id="3012" r:id="rId16"/>
    <p:sldId id="2997" r:id="rId17"/>
    <p:sldId id="3014" r:id="rId18"/>
    <p:sldId id="3015" r:id="rId19"/>
    <p:sldId id="3016" r:id="rId20"/>
    <p:sldId id="3023" r:id="rId21"/>
    <p:sldId id="3024" r:id="rId22"/>
    <p:sldId id="2769" r:id="rId23"/>
    <p:sldId id="1059" r:id="rId24"/>
    <p:sldId id="482" r:id="rId25"/>
    <p:sldId id="2940" r:id="rId26"/>
    <p:sldId id="939" r:id="rId27"/>
    <p:sldId id="2932" r:id="rId28"/>
    <p:sldId id="977" r:id="rId29"/>
    <p:sldId id="2905" r:id="rId30"/>
    <p:sldId id="2947" r:id="rId31"/>
    <p:sldId id="2921" r:id="rId32"/>
    <p:sldId id="2922" r:id="rId33"/>
    <p:sldId id="2919" r:id="rId34"/>
    <p:sldId id="2907" r:id="rId35"/>
    <p:sldId id="2884" r:id="rId36"/>
    <p:sldId id="2882" r:id="rId37"/>
    <p:sldId id="2941" r:id="rId38"/>
    <p:sldId id="2942" r:id="rId39"/>
    <p:sldId id="2943" r:id="rId40"/>
    <p:sldId id="2920" r:id="rId41"/>
    <p:sldId id="968" r:id="rId42"/>
    <p:sldId id="2944" r:id="rId43"/>
    <p:sldId id="2945" r:id="rId44"/>
    <p:sldId id="2939" r:id="rId45"/>
    <p:sldId id="2937" r:id="rId46"/>
    <p:sldId id="2938" r:id="rId47"/>
    <p:sldId id="2936" r:id="rId48"/>
    <p:sldId id="2927" r:id="rId49"/>
    <p:sldId id="927" r:id="rId50"/>
    <p:sldId id="2910" r:id="rId51"/>
    <p:sldId id="321" r:id="rId52"/>
    <p:sldId id="467" r:id="rId53"/>
    <p:sldId id="2754" r:id="rId54"/>
    <p:sldId id="2755" r:id="rId55"/>
    <p:sldId id="2885" r:id="rId56"/>
    <p:sldId id="2886" r:id="rId57"/>
    <p:sldId id="2887" r:id="rId58"/>
    <p:sldId id="2889" r:id="rId59"/>
    <p:sldId id="2739" r:id="rId60"/>
    <p:sldId id="2890" r:id="rId61"/>
    <p:sldId id="2727" r:id="rId62"/>
    <p:sldId id="2908" r:id="rId63"/>
    <p:sldId id="2909" r:id="rId64"/>
    <p:sldId id="895" r:id="rId65"/>
    <p:sldId id="263" r:id="rId66"/>
    <p:sldId id="456" r:id="rId67"/>
    <p:sldId id="291" r:id="rId68"/>
    <p:sldId id="483" r:id="rId69"/>
    <p:sldId id="457" r:id="rId70"/>
    <p:sldId id="2911" r:id="rId71"/>
    <p:sldId id="2917" r:id="rId72"/>
    <p:sldId id="2912" r:id="rId73"/>
    <p:sldId id="484" r:id="rId74"/>
    <p:sldId id="931" r:id="rId75"/>
    <p:sldId id="347" r:id="rId76"/>
    <p:sldId id="2915" r:id="rId77"/>
    <p:sldId id="2914" r:id="rId78"/>
    <p:sldId id="915" r:id="rId79"/>
    <p:sldId id="1053" r:id="rId80"/>
    <p:sldId id="2918" r:id="rId81"/>
    <p:sldId id="2897" r:id="rId82"/>
    <p:sldId id="1070" r:id="rId83"/>
    <p:sldId id="1071" r:id="rId84"/>
    <p:sldId id="1072" r:id="rId85"/>
    <p:sldId id="1060" r:id="rId86"/>
    <p:sldId id="2896" r:id="rId87"/>
    <p:sldId id="2904" r:id="rId88"/>
    <p:sldId id="2916" r:id="rId89"/>
    <p:sldId id="991" r:id="rId90"/>
    <p:sldId id="438" r:id="rId91"/>
    <p:sldId id="890" r:id="rId92"/>
    <p:sldId id="2740" r:id="rId93"/>
    <p:sldId id="889" r:id="rId94"/>
    <p:sldId id="2813" r:id="rId95"/>
    <p:sldId id="2738" r:id="rId96"/>
    <p:sldId id="2891" r:id="rId97"/>
    <p:sldId id="2892" r:id="rId98"/>
    <p:sldId id="2881" r:id="rId99"/>
    <p:sldId id="2877" r:id="rId100"/>
    <p:sldId id="2878" r:id="rId101"/>
    <p:sldId id="897" r:id="rId102"/>
    <p:sldId id="293" r:id="rId103"/>
    <p:sldId id="2817" r:id="rId104"/>
    <p:sldId id="959" r:id="rId105"/>
    <p:sldId id="980" r:id="rId106"/>
    <p:sldId id="1066" r:id="rId107"/>
    <p:sldId id="1068" r:id="rId108"/>
    <p:sldId id="979" r:id="rId109"/>
    <p:sldId id="1067" r:id="rId110"/>
    <p:sldId id="2926" r:id="rId111"/>
    <p:sldId id="1074" r:id="rId112"/>
    <p:sldId id="981" r:id="rId113"/>
    <p:sldId id="997" r:id="rId114"/>
    <p:sldId id="2893" r:id="rId115"/>
    <p:sldId id="2894" r:id="rId116"/>
    <p:sldId id="2901" r:id="rId117"/>
    <p:sldId id="2902" r:id="rId118"/>
    <p:sldId id="2895" r:id="rId119"/>
    <p:sldId id="2928" r:id="rId120"/>
    <p:sldId id="937" r:id="rId121"/>
    <p:sldId id="935" r:id="rId122"/>
    <p:sldId id="933" r:id="rId123"/>
    <p:sldId id="934" r:id="rId124"/>
    <p:sldId id="260" r:id="rId125"/>
    <p:sldId id="282" r:id="rId126"/>
    <p:sldId id="1051" r:id="rId127"/>
    <p:sldId id="2929" r:id="rId128"/>
    <p:sldId id="2946" r:id="rId129"/>
    <p:sldId id="2923" r:id="rId130"/>
    <p:sldId id="2924" r:id="rId131"/>
    <p:sldId id="2900" r:id="rId132"/>
    <p:sldId id="2898" r:id="rId133"/>
    <p:sldId id="2899" r:id="rId134"/>
    <p:sldId id="2980" r:id="rId135"/>
    <p:sldId id="863" r:id="rId136"/>
    <p:sldId id="525" r:id="rId137"/>
    <p:sldId id="2958" r:id="rId138"/>
    <p:sldId id="2903" r:id="rId139"/>
    <p:sldId id="924" r:id="rId140"/>
    <p:sldId id="985" r:id="rId141"/>
    <p:sldId id="2948" r:id="rId142"/>
    <p:sldId id="2979" r:id="rId143"/>
    <p:sldId id="2930" r:id="rId144"/>
    <p:sldId id="2934" r:id="rId145"/>
    <p:sldId id="2925" r:id="rId146"/>
    <p:sldId id="2933" r:id="rId147"/>
    <p:sldId id="974" r:id="rId148"/>
    <p:sldId id="2931" r:id="rId149"/>
    <p:sldId id="3022" r:id="rId1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B619F6-AEAF-0148-A5AC-C077F84784D6}">
          <p14:sldIdLst>
            <p14:sldId id="1069"/>
            <p14:sldId id="2986"/>
            <p14:sldId id="3018"/>
            <p14:sldId id="3019"/>
            <p14:sldId id="1050"/>
            <p14:sldId id="3020"/>
            <p14:sldId id="2981"/>
            <p14:sldId id="2983"/>
            <p14:sldId id="2984"/>
            <p14:sldId id="995"/>
            <p14:sldId id="2982"/>
          </p14:sldIdLst>
        </p14:section>
        <p14:section name="Boundary Conditions" id="{50AA256F-3AAD-C647-BA41-2598AA5417CC}">
          <p14:sldIdLst>
            <p14:sldId id="2985"/>
            <p14:sldId id="3017"/>
            <p14:sldId id="3012"/>
            <p14:sldId id="2997"/>
            <p14:sldId id="3014"/>
            <p14:sldId id="3015"/>
            <p14:sldId id="3016"/>
            <p14:sldId id="3023"/>
            <p14:sldId id="3024"/>
          </p14:sldIdLst>
        </p14:section>
        <p14:section name="References" id="{23B407A2-69FE-F742-AAA9-1327AA9A0CF6}">
          <p14:sldIdLst>
            <p14:sldId id="2769"/>
            <p14:sldId id="1059"/>
            <p14:sldId id="482"/>
            <p14:sldId id="2940"/>
            <p14:sldId id="939"/>
            <p14:sldId id="2932"/>
            <p14:sldId id="977"/>
            <p14:sldId id="2905"/>
            <p14:sldId id="2947"/>
            <p14:sldId id="2921"/>
            <p14:sldId id="2922"/>
            <p14:sldId id="2919"/>
            <p14:sldId id="2907"/>
            <p14:sldId id="2884"/>
            <p14:sldId id="2882"/>
            <p14:sldId id="2941"/>
            <p14:sldId id="2942"/>
            <p14:sldId id="2943"/>
            <p14:sldId id="2920"/>
            <p14:sldId id="968"/>
            <p14:sldId id="2944"/>
            <p14:sldId id="2945"/>
            <p14:sldId id="2939"/>
            <p14:sldId id="2937"/>
            <p14:sldId id="2938"/>
            <p14:sldId id="2936"/>
            <p14:sldId id="2927"/>
            <p14:sldId id="927"/>
            <p14:sldId id="2910"/>
            <p14:sldId id="321"/>
            <p14:sldId id="467"/>
            <p14:sldId id="2754"/>
            <p14:sldId id="2755"/>
            <p14:sldId id="2885"/>
            <p14:sldId id="2886"/>
            <p14:sldId id="2887"/>
            <p14:sldId id="2889"/>
            <p14:sldId id="2739"/>
            <p14:sldId id="2890"/>
            <p14:sldId id="2727"/>
            <p14:sldId id="2908"/>
            <p14:sldId id="2909"/>
            <p14:sldId id="895"/>
            <p14:sldId id="263"/>
            <p14:sldId id="456"/>
            <p14:sldId id="291"/>
            <p14:sldId id="483"/>
            <p14:sldId id="457"/>
            <p14:sldId id="2911"/>
            <p14:sldId id="2917"/>
            <p14:sldId id="2912"/>
            <p14:sldId id="484"/>
            <p14:sldId id="931"/>
            <p14:sldId id="347"/>
            <p14:sldId id="2915"/>
            <p14:sldId id="2914"/>
            <p14:sldId id="915"/>
            <p14:sldId id="1053"/>
            <p14:sldId id="2918"/>
            <p14:sldId id="2897"/>
            <p14:sldId id="1070"/>
            <p14:sldId id="1071"/>
            <p14:sldId id="1072"/>
            <p14:sldId id="1060"/>
            <p14:sldId id="2896"/>
            <p14:sldId id="2904"/>
            <p14:sldId id="2916"/>
            <p14:sldId id="991"/>
            <p14:sldId id="438"/>
            <p14:sldId id="890"/>
            <p14:sldId id="2740"/>
            <p14:sldId id="889"/>
            <p14:sldId id="2813"/>
            <p14:sldId id="2738"/>
            <p14:sldId id="2891"/>
            <p14:sldId id="2892"/>
            <p14:sldId id="2881"/>
            <p14:sldId id="2877"/>
            <p14:sldId id="2878"/>
            <p14:sldId id="897"/>
            <p14:sldId id="293"/>
            <p14:sldId id="2817"/>
            <p14:sldId id="959"/>
            <p14:sldId id="980"/>
            <p14:sldId id="1066"/>
            <p14:sldId id="1068"/>
            <p14:sldId id="979"/>
            <p14:sldId id="1067"/>
            <p14:sldId id="2926"/>
            <p14:sldId id="1074"/>
            <p14:sldId id="981"/>
            <p14:sldId id="997"/>
            <p14:sldId id="2893"/>
            <p14:sldId id="2894"/>
            <p14:sldId id="2901"/>
            <p14:sldId id="2902"/>
            <p14:sldId id="2895"/>
            <p14:sldId id="2928"/>
            <p14:sldId id="937"/>
            <p14:sldId id="935"/>
            <p14:sldId id="933"/>
            <p14:sldId id="934"/>
            <p14:sldId id="260"/>
            <p14:sldId id="282"/>
            <p14:sldId id="1051"/>
            <p14:sldId id="2929"/>
            <p14:sldId id="2946"/>
            <p14:sldId id="2923"/>
            <p14:sldId id="2924"/>
            <p14:sldId id="2900"/>
            <p14:sldId id="2898"/>
            <p14:sldId id="2899"/>
            <p14:sldId id="2980"/>
            <p14:sldId id="863"/>
            <p14:sldId id="525"/>
            <p14:sldId id="2958"/>
            <p14:sldId id="2903"/>
            <p14:sldId id="924"/>
            <p14:sldId id="985"/>
            <p14:sldId id="2948"/>
            <p14:sldId id="2979"/>
            <p14:sldId id="2930"/>
            <p14:sldId id="2934"/>
            <p14:sldId id="2925"/>
            <p14:sldId id="2933"/>
            <p14:sldId id="974"/>
            <p14:sldId id="2931"/>
            <p14:sldId id="302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89265"/>
  </p:normalViewPr>
  <p:slideViewPr>
    <p:cSldViewPr snapToGrid="0">
      <p:cViewPr varScale="1">
        <p:scale>
          <a:sx n="169" d="100"/>
          <a:sy n="169" d="100"/>
        </p:scale>
        <p:origin x="208" y="33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theme" Target="theme/theme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9362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17727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3591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07239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6506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419835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34</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36</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37</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38</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9975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56</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4978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6442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9746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98963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0114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7117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136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6892162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13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067517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6221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416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6.png"/><Relationship Id="rId4" Type="http://schemas.openxmlformats.org/officeDocument/2006/relationships/hyperlink" Target="https://youtu.be/3hspKYIn5ds?t=29"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6.jpeg"/><Relationship Id="rId4" Type="http://schemas.openxmlformats.org/officeDocument/2006/relationships/image" Target="../media/image165.png"/></Relationships>
</file>

<file path=ppt/slides/_rels/slide10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170.jpeg"/></Relationships>
</file>

<file path=ppt/slides/_rels/slide105.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hyperlink" Target="https://youtu.be/BdXWlQsd7RI?t=161" TargetMode="External"/><Relationship Id="rId4" Type="http://schemas.openxmlformats.org/officeDocument/2006/relationships/image" Target="../media/image171.png"/></Relationships>
</file>

<file path=ppt/slides/_rels/slide106.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hyperlink" Target="https://en.wikipedia.org/wiki/Henri_Poincar%C3%A9"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7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75.png"/><Relationship Id="rId4" Type="http://schemas.openxmlformats.org/officeDocument/2006/relationships/image" Target="../media/image174.png"/></Relationships>
</file>

<file path=ppt/slides/_rels/slide108.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hyperlink" Target="https://youtu.be/H99CMUFPv0U?t=4204" TargetMode="External"/><Relationship Id="rId4" Type="http://schemas.openxmlformats.org/officeDocument/2006/relationships/image" Target="../media/image177.png"/></Relationships>
</file>

<file path=ppt/slides/_rels/slide109.xml.rels><?xml version="1.0" encoding="UTF-8" standalone="yes"?>
<Relationships xmlns="http://schemas.openxmlformats.org/package/2006/relationships"><Relationship Id="rId8" Type="http://schemas.openxmlformats.org/officeDocument/2006/relationships/image" Target="../media/image181.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9.png"/><Relationship Id="rId9" Type="http://schemas.openxmlformats.org/officeDocument/2006/relationships/hyperlink" Target="https://medium.com/@koholaa?source=post_page-----1651b789e5d4--------------------------------"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hyperlink" Target="https://www.di.ens.fr/~cousot/publications.www/CousotCousot-POPL14-ACM-p2-3-2014.pdf"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86.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8.gif"/><Relationship Id="rId4" Type="http://schemas.openxmlformats.org/officeDocument/2006/relationships/image" Target="../media/image185.gif"/><Relationship Id="rId9" Type="http://schemas.openxmlformats.org/officeDocument/2006/relationships/hyperlink" Target="http://info.cern.ch/hypertext/WWW/TheProject.htm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hyperlink" Target="https://youtu.be/Hm5LAxKxrD8?t=250"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hyperlink" Target="https://youtu.be/RHDP_KCrjUc?t=498" TargetMode="External"/><Relationship Id="rId4" Type="http://schemas.openxmlformats.org/officeDocument/2006/relationships/image" Target="../media/image193.png"/></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20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206.png"/><Relationship Id="rId4" Type="http://schemas.openxmlformats.org/officeDocument/2006/relationships/image" Target="../media/image56.png"/></Relationships>
</file>

<file path=ppt/slides/_rels/slide128.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207.png"/></Relationships>
</file>

<file path=ppt/slides/_rels/slide129.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31.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13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3.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215.png"/><Relationship Id="rId1" Type="http://schemas.openxmlformats.org/officeDocument/2006/relationships/slideLayout" Target="../slideLayouts/slideLayout9.xml"/><Relationship Id="rId4" Type="http://schemas.openxmlformats.org/officeDocument/2006/relationships/image" Target="../media/image216.png"/></Relationships>
</file>

<file path=ppt/slides/_rels/slide13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tiff"/><Relationship Id="rId1" Type="http://schemas.openxmlformats.org/officeDocument/2006/relationships/slideLayout" Target="../slideLayouts/slideLayout9.xml"/><Relationship Id="rId6" Type="http://schemas.openxmlformats.org/officeDocument/2006/relationships/image" Target="../media/image221.tiff"/><Relationship Id="rId5" Type="http://schemas.openxmlformats.org/officeDocument/2006/relationships/image" Target="../media/image220.tiff"/><Relationship Id="rId4" Type="http://schemas.openxmlformats.org/officeDocument/2006/relationships/image" Target="../media/image219.tiff"/></Relationships>
</file>

<file path=ppt/slides/_rels/slide13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227.png"/><Relationship Id="rId18" Type="http://schemas.openxmlformats.org/officeDocument/2006/relationships/image" Target="../media/image134.png"/><Relationship Id="rId26" Type="http://schemas.openxmlformats.org/officeDocument/2006/relationships/image" Target="../media/image233.png"/><Relationship Id="rId3" Type="http://schemas.openxmlformats.org/officeDocument/2006/relationships/notesSlide" Target="../notesSlides/notesSlide75.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224.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229.png"/><Relationship Id="rId25" Type="http://schemas.openxmlformats.org/officeDocument/2006/relationships/hyperlink" Target="https://en.wikipedia.org/wiki/MS-DOS" TargetMode="External"/><Relationship Id="rId2" Type="http://schemas.openxmlformats.org/officeDocument/2006/relationships/slideLayout" Target="../slideLayouts/slideLayout10.xml"/><Relationship Id="rId16" Type="http://schemas.openxmlformats.org/officeDocument/2006/relationships/hyperlink" Target="https://bdtechtalks.com/2016/09/07/what-is-blockchain/" TargetMode="External"/><Relationship Id="rId20" Type="http://schemas.openxmlformats.org/officeDocument/2006/relationships/image" Target="../media/image230.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226.png"/><Relationship Id="rId24" Type="http://schemas.openxmlformats.org/officeDocument/2006/relationships/image" Target="../media/image232.png"/><Relationship Id="rId5" Type="http://schemas.openxmlformats.org/officeDocument/2006/relationships/image" Target="../media/image223.png"/><Relationship Id="rId15" Type="http://schemas.openxmlformats.org/officeDocument/2006/relationships/image" Target="../media/image219.tiff"/><Relationship Id="rId23" Type="http://schemas.openxmlformats.org/officeDocument/2006/relationships/hyperlink" Target="https://ccl.northwestern.edu/netlogo/" TargetMode="External"/><Relationship Id="rId28" Type="http://schemas.openxmlformats.org/officeDocument/2006/relationships/image" Target="../media/image234.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236.png"/><Relationship Id="rId4" Type="http://schemas.openxmlformats.org/officeDocument/2006/relationships/hyperlink" Target="https://www.paladion.net/devsecops" TargetMode="External"/><Relationship Id="rId9" Type="http://schemas.openxmlformats.org/officeDocument/2006/relationships/image" Target="../media/image225.png"/><Relationship Id="rId14" Type="http://schemas.openxmlformats.org/officeDocument/2006/relationships/image" Target="../media/image228.png"/><Relationship Id="rId22" Type="http://schemas.openxmlformats.org/officeDocument/2006/relationships/image" Target="../media/image231.png"/><Relationship Id="rId27" Type="http://schemas.openxmlformats.org/officeDocument/2006/relationships/hyperlink" Target="http://www.wolframalpha.com/" TargetMode="External"/><Relationship Id="rId30" Type="http://schemas.openxmlformats.org/officeDocument/2006/relationships/image" Target="../media/image235.png"/></Relationships>
</file>

<file path=ppt/slides/_rels/slide137.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13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39.xml.rels><?xml version="1.0" encoding="UTF-8" standalone="yes"?>
<Relationships xmlns="http://schemas.openxmlformats.org/package/2006/relationships"><Relationship Id="rId8" Type="http://schemas.openxmlformats.org/officeDocument/2006/relationships/image" Target="../media/image240.png"/><Relationship Id="rId13" Type="http://schemas.microsoft.com/office/2007/relationships/hdphoto" Target="../media/hdphoto3.wdp"/><Relationship Id="rId3" Type="http://schemas.openxmlformats.org/officeDocument/2006/relationships/image" Target="../media/image243.jpeg"/><Relationship Id="rId7" Type="http://schemas.openxmlformats.org/officeDocument/2006/relationships/image" Target="../media/image247.png"/><Relationship Id="rId12" Type="http://schemas.openxmlformats.org/officeDocument/2006/relationships/image" Target="../media/image250.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246.png"/><Relationship Id="rId11" Type="http://schemas.microsoft.com/office/2007/relationships/hdphoto" Target="../media/hdphoto2.wdp"/><Relationship Id="rId5" Type="http://schemas.openxmlformats.org/officeDocument/2006/relationships/image" Target="../media/image245.png"/><Relationship Id="rId10" Type="http://schemas.openxmlformats.org/officeDocument/2006/relationships/image" Target="../media/image249.png"/><Relationship Id="rId4" Type="http://schemas.openxmlformats.org/officeDocument/2006/relationships/image" Target="../media/image244.png"/><Relationship Id="rId9" Type="http://schemas.openxmlformats.org/officeDocument/2006/relationships/image" Target="../media/image248.png"/></Relationships>
</file>

<file path=ppt/slides/_rels/slide14.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251.png"/><Relationship Id="rId5" Type="http://schemas.openxmlformats.org/officeDocument/2006/relationships/hyperlink" Target="https://youtu.be/p7-U1_E_j3w" TargetMode="External"/><Relationship Id="rId4" Type="http://schemas.openxmlformats.org/officeDocument/2006/relationships/image" Target="../media/image248.png"/></Relationships>
</file>

<file path=ppt/slides/_rels/slide141.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252.png"/></Relationships>
</file>

<file path=ppt/slides/_rels/slide142.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hyperlink" Target="https://www.jenkins.io/" TargetMode="External"/><Relationship Id="rId7" Type="http://schemas.microsoft.com/office/2007/relationships/hdphoto" Target="../media/hdphoto4.wdp"/><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253.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48.png"/><Relationship Id="rId9" Type="http://schemas.microsoft.com/office/2007/relationships/hdphoto" Target="../media/hdphoto5.wdp"/></Relationships>
</file>

<file path=ppt/slides/_rels/slide1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hyperlink" Target="http://pespmc1.vub.ac.be/ASHBBOOK.html" TargetMode="External"/><Relationship Id="rId1" Type="http://schemas.openxmlformats.org/officeDocument/2006/relationships/slideLayout" Target="../slideLayouts/slideLayout2.xml"/><Relationship Id="rId4" Type="http://schemas.openxmlformats.org/officeDocument/2006/relationships/image" Target="../media/image259.jpeg"/></Relationships>
</file>

<file path=ppt/slides/_rels/slide1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pespmc1.vub.ac.be/ASHBBOOK.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hackernoon.com/the-future-of-content-can-ai-replace-humans-9c1ab2d21cb4"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7.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13.jpeg"/><Relationship Id="rId9"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8.png"/><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22.png"/><Relationship Id="rId7" Type="http://schemas.openxmlformats.org/officeDocument/2006/relationships/hyperlink" Target="https://www.di.ens.fr/~cousot/AI/" TargetMode="External"/><Relationship Id="rId12" Type="http://schemas.openxmlformats.org/officeDocument/2006/relationships/image" Target="../media/image26.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25.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hyperlink" Target="http://history.furman.edu/benson/hst121/show/empiretime.ht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ia802508.us.archive.org/30/items/ancientdoubleent00geijuoft/ancientdoubleent00geijuoft.pdf" TargetMode="Externa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gif"/><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hyperlink" Target="https://bookkeeper.apache.org/docs/latest/api/ledger-api/" TargetMode="Externa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en.wikipedia.org/wiki/File:Pacioli_summa_stamp.jp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43.png"/><Relationship Id="rId4" Type="http://schemas.openxmlformats.org/officeDocument/2006/relationships/image" Target="../media/image39.jpeg"/><Relationship Id="rId9"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hyperlink" Target="https://en.wikipedia.org/wiki/File:WilliamRowanHamilton.jpe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hyperlink" Target="file:///Users/bkoo/Downloads/mathematics-06-00152-1.pdf" TargetMode="Externa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hyperlink" Target="http://web.mit.edu/afs/athena.mit.edu/course/16/16.399/www" TargetMode="External"/><Relationship Id="rId4" Type="http://schemas.openxmlformats.org/officeDocument/2006/relationships/image" Target="../media/image59.png"/><Relationship Id="rId9" Type="http://schemas.openxmlformats.org/officeDocument/2006/relationships/hyperlink" Target="http://web.mit.edu/afs/athena.mit.edu/course/16/16.399/www/#schedul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VYech-c5Dic?t=367"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tiff"/><Relationship Id="rId1" Type="http://schemas.openxmlformats.org/officeDocument/2006/relationships/slideLayout" Target="../slideLayouts/slideLayout9.xml"/><Relationship Id="rId5" Type="http://schemas.openxmlformats.org/officeDocument/2006/relationships/image" Target="../media/image72.jpeg"/><Relationship Id="rId4" Type="http://schemas.openxmlformats.org/officeDocument/2006/relationships/image" Target="../media/image71.jpe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5.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74.png"/><Relationship Id="rId4" Type="http://schemas.openxmlformats.org/officeDocument/2006/relationships/hyperlink" Target="https://www.kth.se/social/upload/507d1d3af276540519000002/Moore%27s%20%20law.pdf"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hyperlink" Target="https://en.wikipedia.org/wiki/File:Raymond_Kurzweil_Fantastic_Voyage.jp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tiff"/><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9.tiff"/><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7.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89.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88.jpeg"/><Relationship Id="rId9" Type="http://schemas.openxmlformats.org/officeDocument/2006/relationships/image" Target="../media/image91.jpeg"/></Relationships>
</file>

<file path=ppt/slides/_rels/slide59.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7.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89.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92.png"/><Relationship Id="rId4" Type="http://schemas.openxmlformats.org/officeDocument/2006/relationships/image" Target="../media/image88.jpeg"/><Relationship Id="rId9" Type="http://schemas.openxmlformats.org/officeDocument/2006/relationships/image" Target="../media/image91.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researchgate.net/figure/Norbert-Wiener-with-cybernetic-bug-Palomilla_fig1_282182445"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93.GIF"/><Relationship Id="rId4" Type="http://schemas.openxmlformats.org/officeDocument/2006/relationships/image" Target="../media/image89.jpe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96.tiff"/><Relationship Id="rId4" Type="http://schemas.openxmlformats.org/officeDocument/2006/relationships/hyperlink" Target="http://vectorstock.com/19590847"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98.tiff"/><Relationship Id="rId4" Type="http://schemas.openxmlformats.org/officeDocument/2006/relationships/hyperlink" Target="http://vectorstock.com/19590847"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8.xml"/><Relationship Id="rId4" Type="http://schemas.openxmlformats.org/officeDocument/2006/relationships/image" Target="../media/image100.tiff"/></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8.xml"/><Relationship Id="rId5" Type="http://schemas.openxmlformats.org/officeDocument/2006/relationships/image" Target="../media/image104.png"/><Relationship Id="rId4" Type="http://schemas.openxmlformats.org/officeDocument/2006/relationships/hyperlink" Target="https://idk.dev/building-a-modern-ci-cd-pipeline-in-the-serverless-era-with-gitop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qqU-VjqjczE"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hyperlink" Target="https://youtu.be/j2m5YMnHvQQ" TargetMode="External"/><Relationship Id="rId4" Type="http://schemas.openxmlformats.org/officeDocument/2006/relationships/image" Target="../media/image108.gif"/></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98.tiff"/><Relationship Id="rId4" Type="http://schemas.openxmlformats.org/officeDocument/2006/relationships/hyperlink" Target="http://vectorstock.com/19590847"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8.xml"/><Relationship Id="rId5" Type="http://schemas.openxmlformats.org/officeDocument/2006/relationships/image" Target="../media/image115.jpeg"/><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www.narberthpa.com/Bale/lsbale_dop/gbcatsbs.pdf" TargetMode="External"/><Relationship Id="rId7"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7.jpeg"/><Relationship Id="rId5" Type="http://schemas.openxmlformats.org/officeDocument/2006/relationships/hyperlink" Target="https://twitter.com/gregorybateson" TargetMode="External"/><Relationship Id="rId4" Type="http://schemas.openxmlformats.org/officeDocument/2006/relationships/image" Target="../media/image116.png"/><Relationship Id="rId9"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2.gif"/><Relationship Id="rId5" Type="http://schemas.openxmlformats.org/officeDocument/2006/relationships/hyperlink" Target="https://www.pangaro.com/syllabi/Intro-to-Systems.html" TargetMode="Externa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24.png"/><Relationship Id="rId4" Type="http://schemas.openxmlformats.org/officeDocument/2006/relationships/hyperlink" Target="https://youtu.be/YDdDuq2AGw4"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1.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31.png"/></Relationships>
</file>

<file path=ppt/slides/_rels/slide82.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83.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0.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39.png"/><Relationship Id="rId4" Type="http://schemas.openxmlformats.org/officeDocument/2006/relationships/hyperlink" Target="https://youtu.be/15uy9Ga-14I?t=1725"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22.gif"/></Relationships>
</file>

<file path=ppt/slides/_rels/slide88.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145.jpeg"/><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148.png"/><Relationship Id="rId4" Type="http://schemas.openxmlformats.org/officeDocument/2006/relationships/image" Target="../media/image147.png"/></Relationships>
</file>

<file path=ppt/slides/_rels/slide91.xml.rels><?xml version="1.0" encoding="UTF-8" standalone="yes"?>
<Relationships xmlns="http://schemas.openxmlformats.org/package/2006/relationships"><Relationship Id="rId3" Type="http://schemas.openxmlformats.org/officeDocument/2006/relationships/image" Target="../media/image149.tiff"/><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image" Target="../media/image152.tiff"/><Relationship Id="rId5" Type="http://schemas.openxmlformats.org/officeDocument/2006/relationships/image" Target="../media/image151.tiff"/><Relationship Id="rId4" Type="http://schemas.openxmlformats.org/officeDocument/2006/relationships/image" Target="../media/image150.tiff"/></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159.png"/></Relationships>
</file>

<file path=ppt/slides/_rels/slide9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161.png"/><Relationship Id="rId4" Type="http://schemas.openxmlformats.org/officeDocument/2006/relationships/image" Target="../media/image16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Cybernetics:</a:t>
            </a:r>
            <a:br>
              <a:rPr lang="en-US" sz="1800" dirty="0"/>
            </a:br>
            <a:r>
              <a:rPr lang="en-US" sz="1800" dirty="0"/>
              <a:t>Control and Communication</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Tree>
    <p:extLst>
      <p:ext uri="{BB962C8B-B14F-4D97-AF65-F5344CB8AC3E}">
        <p14:creationId xmlns:p14="http://schemas.microsoft.com/office/powerpoint/2010/main" val="6387443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14837536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the big deal?</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New instrumentation is giving Cybernetics to interact with human at different scales:</a:t>
            </a:r>
          </a:p>
          <a:p>
            <a:pPr lvl="1"/>
            <a:r>
              <a:rPr lang="en-US" dirty="0"/>
              <a:t>Many complex ethical concerns becomes everyday decisions</a:t>
            </a:r>
          </a:p>
          <a:p>
            <a:pPr lvl="1"/>
            <a:r>
              <a:rPr lang="en-US" dirty="0"/>
              <a:t>Consensus must be reached a higher frequencies than before</a:t>
            </a:r>
          </a:p>
          <a:p>
            <a:pPr lvl="1"/>
            <a:r>
              <a:rPr lang="en-US" dirty="0"/>
              <a:t>Choice of vocabulary is affecting the efficiency of search </a:t>
            </a:r>
          </a:p>
          <a:p>
            <a:pPr lvl="2"/>
            <a:r>
              <a:rPr lang="en-US"/>
              <a:t>User Interface Design and the nature of “Scalable Consensus”</a:t>
            </a:r>
          </a:p>
          <a:p>
            <a:pPr lvl="1"/>
            <a:r>
              <a:rPr lang="en-US" dirty="0"/>
              <a:t>Time and Space has been compressed to form new identities</a:t>
            </a:r>
          </a:p>
          <a:p>
            <a:pPr lvl="1"/>
            <a:r>
              <a:rPr lang="en-US" dirty="0"/>
              <a:t>Automated Verification Tools must be applied before any social commitment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3689080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116</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117</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119</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Recognizing the Fact</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04623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120</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121</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122</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123</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124</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Tree>
    <p:extLst>
      <p:ext uri="{BB962C8B-B14F-4D97-AF65-F5344CB8AC3E}">
        <p14:creationId xmlns:p14="http://schemas.microsoft.com/office/powerpoint/2010/main" val="33744858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130</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131</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132</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618" y="183414"/>
            <a:ext cx="5360763" cy="600164"/>
          </a:xfrm>
          <a:prstGeom prst="rect">
            <a:avLst/>
          </a:prstGeom>
          <a:noFill/>
        </p:spPr>
        <p:txBody>
          <a:bodyPr wrap="none" rtlCol="0">
            <a:spAutoFit/>
          </a:bodyPr>
          <a:lstStyle/>
          <a:p>
            <a:pPr algn="ctr" defTabSz="342900">
              <a:defRPr/>
            </a:pPr>
            <a:r>
              <a:rPr lang="en-US" altLang="zh-TW" sz="3300" dirty="0">
                <a:solidFill>
                  <a:schemeClr val="tx1"/>
                </a:solidFill>
                <a:latin typeface="+mj-lt"/>
                <a:ea typeface="STXinwei" panose="02010800040101010101" pitchFamily="2" charset="-122"/>
                <a:cs typeface="Weibei SC" charset="-122"/>
              </a:rPr>
              <a:t>ITIL’s Service Classification</a:t>
            </a:r>
            <a:endParaRPr lang="en-US" sz="3300" kern="1200" dirty="0">
              <a:solidFill>
                <a:schemeClr val="tx1"/>
              </a:solidFill>
              <a:latin typeface="+mj-lt"/>
              <a:ea typeface="STXinwei" panose="02010800040101010101" pitchFamily="2" charset="-122"/>
              <a:cs typeface="Weibei SC" charset="-122"/>
            </a:endParaRPr>
          </a:p>
        </p:txBody>
      </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133</a:t>
            </a:fld>
            <a:endParaRPr lang="en-US" dirty="0"/>
          </a:p>
        </p:txBody>
      </p:sp>
      <p:grpSp>
        <p:nvGrpSpPr>
          <p:cNvPr id="15" name="Group 14">
            <a:extLst>
              <a:ext uri="{FF2B5EF4-FFF2-40B4-BE49-F238E27FC236}">
                <a16:creationId xmlns:a16="http://schemas.microsoft.com/office/drawing/2014/main" id="{9EC2FE59-52FA-7541-8BBA-57B62ABF1FC8}"/>
              </a:ext>
            </a:extLst>
          </p:cNvPr>
          <p:cNvGrpSpPr/>
          <p:nvPr/>
        </p:nvGrpSpPr>
        <p:grpSpPr>
          <a:xfrm>
            <a:off x="1043693" y="871430"/>
            <a:ext cx="7056611" cy="4185387"/>
            <a:chOff x="1235946" y="871430"/>
            <a:chExt cx="7056611" cy="4185387"/>
          </a:xfrm>
        </p:grpSpPr>
        <p:pic>
          <p:nvPicPr>
            <p:cNvPr id="5" name="Picture 4">
              <a:extLst>
                <a:ext uri="{FF2B5EF4-FFF2-40B4-BE49-F238E27FC236}">
                  <a16:creationId xmlns:a16="http://schemas.microsoft.com/office/drawing/2014/main" id="{0229E43A-C47F-7F43-9DA7-294C89CC387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2734574" y="-627198"/>
              <a:ext cx="3879454" cy="6876709"/>
            </a:xfrm>
            <a:prstGeom prst="rect">
              <a:avLst/>
            </a:prstGeom>
          </p:spPr>
        </p:pic>
        <p:sp>
          <p:nvSpPr>
            <p:cNvPr id="12" name="TextBox 11">
              <a:extLst>
                <a:ext uri="{FF2B5EF4-FFF2-40B4-BE49-F238E27FC236}">
                  <a16:creationId xmlns:a16="http://schemas.microsoft.com/office/drawing/2014/main" id="{87A7D7E2-EF6C-B542-9A7D-2DC8B78438BD}"/>
                </a:ext>
              </a:extLst>
            </p:cNvPr>
            <p:cNvSpPr txBox="1"/>
            <p:nvPr/>
          </p:nvSpPr>
          <p:spPr>
            <a:xfrm>
              <a:off x="3441882" y="4895234"/>
              <a:ext cx="2260234"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chemeClr val="tx1"/>
                  </a:solidFill>
                  <a:effectLst/>
                  <a:uFillTx/>
                  <a:latin typeface="+mj-lt"/>
                  <a:ea typeface="+mj-ea"/>
                  <a:cs typeface="+mj-cs"/>
                  <a:sym typeface="Arial"/>
                </a:rPr>
                <a:t>Image Source: ITIL for Dummies P.74</a:t>
              </a:r>
            </a:p>
          </p:txBody>
        </p:sp>
        <p:sp>
          <p:nvSpPr>
            <p:cNvPr id="13" name="TextBox 12">
              <a:extLst>
                <a:ext uri="{FF2B5EF4-FFF2-40B4-BE49-F238E27FC236}">
                  <a16:creationId xmlns:a16="http://schemas.microsoft.com/office/drawing/2014/main" id="{91D659FA-CCC9-C74A-A454-1BF9E872C51F}"/>
                </a:ext>
              </a:extLst>
            </p:cNvPr>
            <p:cNvSpPr txBox="1"/>
            <p:nvPr/>
          </p:nvSpPr>
          <p:spPr>
            <a:xfrm>
              <a:off x="6138121" y="4890836"/>
              <a:ext cx="2154436" cy="13849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900" b="0" i="0" u="none" strike="noStrike" cap="none" spc="0" normalizeH="0" baseline="0" dirty="0">
                  <a:ln>
                    <a:noFill/>
                  </a:ln>
                  <a:solidFill>
                    <a:srgbClr val="002060"/>
                  </a:solidFill>
                  <a:effectLst/>
                  <a:uFillTx/>
                  <a:latin typeface="+mj-lt"/>
                  <a:ea typeface="+mj-ea"/>
                  <a:cs typeface="+mj-cs"/>
                  <a:sym typeface="Arial"/>
                </a:rPr>
                <a:t>The </a:t>
              </a:r>
              <a:r>
                <a:rPr kumimoji="0" lang="en-TW" sz="900" b="0" i="0" u="none" strike="noStrike" cap="none" spc="0" normalizeH="0" baseline="0" dirty="0">
                  <a:ln>
                    <a:noFill/>
                  </a:ln>
                  <a:solidFill>
                    <a:schemeClr val="tx1"/>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900" b="0" i="0" u="none" strike="noStrike" cap="none" spc="0" normalizeH="0" baseline="0" dirty="0">
                  <a:ln>
                    <a:noFill/>
                  </a:ln>
                  <a:solidFill>
                    <a:srgbClr val="002060"/>
                  </a:solidFill>
                  <a:effectLst/>
                  <a:uFillTx/>
                  <a:latin typeface="+mj-lt"/>
                  <a:ea typeface="+mj-ea"/>
                  <a:cs typeface="+mj-cs"/>
                  <a:sym typeface="Arial"/>
                </a:rPr>
                <a:t>refers to </a:t>
              </a:r>
              <a:r>
                <a:rPr kumimoji="0" lang="en-TW" sz="9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900" b="0" i="0" u="none" strike="noStrike" cap="none" spc="0" normalizeH="0" baseline="0" dirty="0">
                  <a:ln>
                    <a:noFill/>
                  </a:ln>
                  <a:solidFill>
                    <a:srgbClr val="002060"/>
                  </a:solidFill>
                  <a:effectLst/>
                  <a:uFillTx/>
                  <a:latin typeface="+mj-lt"/>
                  <a:ea typeface="+mj-ea"/>
                  <a:cs typeface="+mj-cs"/>
                  <a:sym typeface="Arial"/>
                </a:rPr>
                <a:t>.</a:t>
              </a:r>
            </a:p>
          </p:txBody>
        </p:sp>
        <p:pic>
          <p:nvPicPr>
            <p:cNvPr id="14" name="Picture 13">
              <a:extLst>
                <a:ext uri="{FF2B5EF4-FFF2-40B4-BE49-F238E27FC236}">
                  <a16:creationId xmlns:a16="http://schemas.microsoft.com/office/drawing/2014/main" id="{6BDF7B31-3525-FD4C-B0B2-E963BCFD86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0895" y="4718053"/>
              <a:ext cx="3491761" cy="172783"/>
            </a:xfrm>
            <a:prstGeom prst="rect">
              <a:avLst/>
            </a:prstGeom>
          </p:spPr>
        </p:pic>
      </p:grpSp>
    </p:spTree>
    <p:extLst>
      <p:ext uri="{BB962C8B-B14F-4D97-AF65-F5344CB8AC3E}">
        <p14:creationId xmlns:p14="http://schemas.microsoft.com/office/powerpoint/2010/main" val="34639499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134</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135</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422399842"/>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Tree>
    <p:extLst>
      <p:ext uri="{BB962C8B-B14F-4D97-AF65-F5344CB8AC3E}">
        <p14:creationId xmlns:p14="http://schemas.microsoft.com/office/powerpoint/2010/main" val="37100169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11180293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141</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0176725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142</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41291309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144</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145</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146</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pPr algn="ctr"/>
            <a:r>
              <a:rPr lang="en-US" altLang="zh-CN" dirty="0"/>
              <a:t>A Pioneering book in Transdisciplinary Studies</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147</a:t>
            </a:fld>
            <a:endParaRPr lang="en" dirty="0"/>
          </a:p>
        </p:txBody>
      </p:sp>
      <p:pic>
        <p:nvPicPr>
          <p:cNvPr id="8" name="Picture 7">
            <a:hlinkClick r:id="rId2"/>
            <a:extLst>
              <a:ext uri="{FF2B5EF4-FFF2-40B4-BE49-F238E27FC236}">
                <a16:creationId xmlns:a16="http://schemas.microsoft.com/office/drawing/2014/main" id="{2E61E74D-274A-C544-ACA8-FF528354F95A}"/>
              </a:ext>
            </a:extLst>
          </p:cNvPr>
          <p:cNvPicPr>
            <a:picLocks noChangeAspect="1"/>
          </p:cNvPicPr>
          <p:nvPr/>
        </p:nvPicPr>
        <p:blipFill>
          <a:blip r:embed="rId3"/>
          <a:stretch>
            <a:fillRect/>
          </a:stretch>
        </p:blipFill>
        <p:spPr>
          <a:xfrm>
            <a:off x="3298802" y="1017725"/>
            <a:ext cx="5001124" cy="3662057"/>
          </a:xfrm>
          <a:prstGeom prst="rect">
            <a:avLst/>
          </a:prstGeom>
        </p:spPr>
      </p:pic>
      <p:pic>
        <p:nvPicPr>
          <p:cNvPr id="2050" name="Picture 2">
            <a:hlinkClick r:id="rId2"/>
            <a:extLst>
              <a:ext uri="{FF2B5EF4-FFF2-40B4-BE49-F238E27FC236}">
                <a16:creationId xmlns:a16="http://schemas.microsoft.com/office/drawing/2014/main" id="{0CCD752D-BDF5-1647-9D2E-445540D42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74" y="1703825"/>
            <a:ext cx="1735850" cy="173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1149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148</a:t>
            </a:fld>
            <a:endParaRPr lang="en" dirty="0"/>
          </a:p>
        </p:txBody>
      </p:sp>
      <p:sp>
        <p:nvSpPr>
          <p:cNvPr id="9" name="Title 8">
            <a:extLst>
              <a:ext uri="{FF2B5EF4-FFF2-40B4-BE49-F238E27FC236}">
                <a16:creationId xmlns:a16="http://schemas.microsoft.com/office/drawing/2014/main" id="{C52EC80D-F05C-6A4B-8449-5CFF2122E264}"/>
              </a:ext>
            </a:extLst>
          </p:cNvPr>
          <p:cNvSpPr>
            <a:spLocks noGrp="1"/>
          </p:cNvSpPr>
          <p:nvPr>
            <p:ph type="title"/>
          </p:nvPr>
        </p:nvSpPr>
        <p:spPr>
          <a:xfrm>
            <a:off x="311699" y="1731564"/>
            <a:ext cx="8520600" cy="572700"/>
          </a:xfrm>
        </p:spPr>
        <p:txBody>
          <a:bodyPr/>
          <a:lstStyle/>
          <a:p>
            <a:pPr algn="ctr"/>
            <a:r>
              <a:rPr lang="en-TW" dirty="0"/>
              <a:t>Table of Content</a:t>
            </a:r>
          </a:p>
        </p:txBody>
      </p:sp>
      <p:pic>
        <p:nvPicPr>
          <p:cNvPr id="5" name="Picture 4">
            <a:hlinkClick r:id="rId2"/>
            <a:extLst>
              <a:ext uri="{FF2B5EF4-FFF2-40B4-BE49-F238E27FC236}">
                <a16:creationId xmlns:a16="http://schemas.microsoft.com/office/drawing/2014/main" id="{CB53D5CA-A2ED-9046-8EAB-2CEFD33D62D1}"/>
              </a:ext>
            </a:extLst>
          </p:cNvPr>
          <p:cNvPicPr>
            <a:picLocks noChangeAspect="1"/>
          </p:cNvPicPr>
          <p:nvPr/>
        </p:nvPicPr>
        <p:blipFill>
          <a:blip r:embed="rId3"/>
          <a:stretch>
            <a:fillRect/>
          </a:stretch>
        </p:blipFill>
        <p:spPr>
          <a:xfrm>
            <a:off x="1184310" y="89537"/>
            <a:ext cx="6946067" cy="4967279"/>
          </a:xfrm>
          <a:prstGeom prst="rect">
            <a:avLst/>
          </a:prstGeom>
        </p:spPr>
      </p:pic>
    </p:spTree>
    <p:extLst>
      <p:ext uri="{BB962C8B-B14F-4D97-AF65-F5344CB8AC3E}">
        <p14:creationId xmlns:p14="http://schemas.microsoft.com/office/powerpoint/2010/main" val="2466819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82272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3666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308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79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Controlling Types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539430"/>
          </a:xfrm>
          <a:prstGeom prst="rect">
            <a:avLst/>
          </a:prstGeom>
          <a:noFill/>
        </p:spPr>
        <p:txBody>
          <a:bodyPr wrap="square" rtlCol="0">
            <a:spAutoFit/>
          </a:bodyPr>
          <a:lstStyle/>
          <a:p>
            <a:r>
              <a:rPr lang="en-TW" dirty="0"/>
              <a:t>A unique feature of Category Theory, is that it provides a meta-mathematical framework to introspect itself. This can be found in the way lambda calculus and the three </a:t>
            </a:r>
            <a:r>
              <a:rPr lang="en-TW" b="1" i="1" dirty="0"/>
              <a:t>types</a:t>
            </a:r>
            <a:r>
              <a:rPr lang="en-TW" dirty="0"/>
              <a:t> of functions, namely</a:t>
            </a:r>
          </a:p>
          <a:p>
            <a:pPr marL="342900" lvl="2" indent="-342900">
              <a:buAutoNum type="arabicPeriod"/>
            </a:pPr>
            <a:r>
              <a:rPr lang="en-US" dirty="0"/>
              <a:t>M</a:t>
            </a:r>
            <a:r>
              <a:rPr lang="en-TW" dirty="0"/>
              <a:t>orphisms (Head label representing its tail or content)</a:t>
            </a:r>
          </a:p>
          <a:p>
            <a:pPr marL="342900" lvl="2" indent="-342900">
              <a:buAutoNum type="arabicPeriod"/>
            </a:pPr>
            <a:r>
              <a:rPr lang="en-TW" dirty="0"/>
              <a:t>Functors    (An indirection that allows some intermediate replacement action)</a:t>
            </a:r>
          </a:p>
          <a:p>
            <a:pPr marL="342900" lvl="2" indent="-342900">
              <a:buAutoNum type="arabicPeriod"/>
            </a:pPr>
            <a:r>
              <a:rPr lang="en-TW" dirty="0"/>
              <a:t>Natural Transformations,  (A kind of function that points to itself)</a:t>
            </a:r>
          </a:p>
          <a:p>
            <a:r>
              <a:rPr lang="en-US" dirty="0"/>
              <a:t>are defined. This mathematical framework uses only three types of functions (functions being the root type), to represent everything. </a:t>
            </a:r>
          </a:p>
          <a:p>
            <a:endParaRPr lang="en-US" dirty="0"/>
          </a:p>
          <a:p>
            <a:r>
              <a:rPr lang="en-US" dirty="0"/>
              <a:t>This flattened type examination mechanism, instill a universal discipline to check and verify soundness and completeness of all variations of structures, as well as values in any namespace, so that it provides the most succinct, yet overarching abstraction of all.</a:t>
            </a:r>
          </a:p>
          <a:p>
            <a:endParaRPr lang="en-US" dirty="0"/>
          </a:p>
          <a:p>
            <a:r>
              <a:rPr lang="en-US" dirty="0"/>
              <a:t>More importantly, this universal mechanism has been operationalized by computing machinery to offer both automation as well as scalable reasoning of type, so that it is becoming a foundational layer of our modern civilization. The incorrect or biased implementation of this mechanism, is the source of inequality in our society.</a:t>
            </a:r>
            <a:endParaRPr lang="en-TW" dirty="0"/>
          </a:p>
        </p:txBody>
      </p:sp>
    </p:spTree>
    <p:extLst>
      <p:ext uri="{BB962C8B-B14F-4D97-AF65-F5344CB8AC3E}">
        <p14:creationId xmlns:p14="http://schemas.microsoft.com/office/powerpoint/2010/main" val="3195692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Epistemology: How knowledge is acquired (dynamic process)</a:t>
            </a:r>
          </a:p>
          <a:p>
            <a:r>
              <a:rPr lang="en-US" dirty="0"/>
              <a:t>Ontology: How knowledge is organized (static image of knowledge)</a:t>
            </a:r>
          </a:p>
          <a:p>
            <a:r>
              <a:rPr lang="en-US" dirty="0"/>
              <a:t>Cybernetics: The control and communication of systems</a:t>
            </a:r>
          </a:p>
          <a:p>
            <a:r>
              <a:rPr lang="en-US" dirty="0"/>
              <a:t>All ideas can be represented as Kan Extension (Categorical Structures)</a:t>
            </a:r>
          </a:p>
          <a:p>
            <a:pPr lvl="1"/>
            <a:r>
              <a:rPr lang="en-US" dirty="0"/>
              <a:t>These Categorical Structures can be thought of as Partially Ordered Sets(POS)</a:t>
            </a:r>
          </a:p>
          <a:p>
            <a:pPr lvl="1"/>
            <a:r>
              <a:rPr lang="en-US" dirty="0"/>
              <a:t>Category Theory provides a mechanism to reuse information in these POSs</a:t>
            </a:r>
          </a:p>
          <a:p>
            <a:r>
              <a:rPr lang="en-US" dirty="0"/>
              <a:t>Programming Techniques can compress space/time as new information arises</a:t>
            </a:r>
          </a:p>
          <a:p>
            <a:pPr lvl="1"/>
            <a:r>
              <a:rPr lang="en-US" dirty="0"/>
              <a:t>Think about </a:t>
            </a:r>
            <a:r>
              <a:rPr lang="en-US" dirty="0" err="1"/>
              <a:t>Memoization</a:t>
            </a:r>
            <a:r>
              <a:rPr lang="en-US" dirty="0"/>
              <a:t>, Tail Recursion, Iteration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1985353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Relevance to Cybernetics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754874"/>
          </a:xfrm>
          <a:prstGeom prst="rect">
            <a:avLst/>
          </a:prstGeom>
          <a:noFill/>
        </p:spPr>
        <p:txBody>
          <a:bodyPr wrap="square" rtlCol="0">
            <a:spAutoFit/>
          </a:bodyPr>
          <a:lstStyle/>
          <a:p>
            <a:r>
              <a:rPr lang="en-US" dirty="0"/>
              <a:t>The control and communication of systems requires not just raw content, but a structure to manage the interpretation of implicit relationship between entities in a system. This has been a major hurdle that hasn’t be addressed in most other types of mathematical framework, until Category Theory. </a:t>
            </a:r>
          </a:p>
          <a:p>
            <a:endParaRPr lang="en-US" dirty="0"/>
          </a:p>
          <a:p>
            <a:r>
              <a:rPr lang="en-US" dirty="0"/>
              <a:t>Now, the type-based interpretation framework can be found in many fields of mathematics, partially due to the revelation in Logic, Lambda Calculus, and Category Theory. That all these implicit structures are </a:t>
            </a:r>
            <a:r>
              <a:rPr lang="en-US" dirty="0" err="1"/>
              <a:t>isomorphically</a:t>
            </a:r>
            <a:r>
              <a:rPr lang="en-US" dirty="0"/>
              <a:t> mapped to each other, also known as the “</a:t>
            </a:r>
            <a:r>
              <a:rPr lang="en-US" dirty="0" err="1"/>
              <a:t>Curr</a:t>
            </a:r>
            <a:r>
              <a:rPr lang="en-US" dirty="0"/>
              <a:t>—Howard-</a:t>
            </a:r>
            <a:r>
              <a:rPr lang="en-US" dirty="0" err="1"/>
              <a:t>Lambeck</a:t>
            </a:r>
            <a:r>
              <a:rPr lang="en-US" dirty="0"/>
              <a:t> Correspondence”.</a:t>
            </a:r>
          </a:p>
          <a:p>
            <a:endParaRPr lang="en-US" dirty="0"/>
          </a:p>
          <a:p>
            <a:r>
              <a:rPr lang="en-US" dirty="0"/>
              <a:t>It is because of this correspondence, and the universality of this correspondence, that makes people start thinking that all sciences and mathematical principles can only be discovered, not invented, because they must have already been there before one’s invention.</a:t>
            </a:r>
          </a:p>
          <a:p>
            <a:endParaRPr lang="en-US" dirty="0"/>
          </a:p>
          <a:p>
            <a:r>
              <a:rPr lang="en-US" dirty="0"/>
              <a:t>This is relevant to cybernetics, because in the field of control and communication, many ideas and techniques must have already been found and developed in math, and computing science, therefore, the techniques and knowledge in Cybernetics, must be re-discovering rules and properties that is already in Category Theory and other topological structures </a:t>
            </a:r>
            <a:r>
              <a:rPr lang="en-US"/>
              <a:t>in nature.</a:t>
            </a:r>
            <a:endParaRPr lang="en-TW" dirty="0"/>
          </a:p>
        </p:txBody>
      </p:sp>
    </p:spTree>
    <p:extLst>
      <p:ext uri="{BB962C8B-B14F-4D97-AF65-F5344CB8AC3E}">
        <p14:creationId xmlns:p14="http://schemas.microsoft.com/office/powerpoint/2010/main" val="2889462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Cognitive Revolution through writing and mapping</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4" name="Picture 3">
            <a:hlinkClick r:id="rId3"/>
            <a:extLst>
              <a:ext uri="{FF2B5EF4-FFF2-40B4-BE49-F238E27FC236}">
                <a16:creationId xmlns:a16="http://schemas.microsoft.com/office/drawing/2014/main" id="{6F1E792B-87A7-CA43-BEDC-6A7558898961}"/>
              </a:ext>
            </a:extLst>
          </p:cNvPr>
          <p:cNvPicPr>
            <a:picLocks noChangeAspect="1"/>
          </p:cNvPicPr>
          <p:nvPr/>
        </p:nvPicPr>
        <p:blipFill>
          <a:blip r:embed="rId4"/>
          <a:stretch>
            <a:fillRect/>
          </a:stretch>
        </p:blipFill>
        <p:spPr>
          <a:xfrm>
            <a:off x="576775" y="1196145"/>
            <a:ext cx="3995223" cy="3552895"/>
          </a:xfrm>
          <a:prstGeom prst="rect">
            <a:avLst/>
          </a:prstGeom>
        </p:spPr>
      </p:pic>
      <p:sp>
        <p:nvSpPr>
          <p:cNvPr id="5" name="TextBox 4">
            <a:extLst>
              <a:ext uri="{FF2B5EF4-FFF2-40B4-BE49-F238E27FC236}">
                <a16:creationId xmlns:a16="http://schemas.microsoft.com/office/drawing/2014/main" id="{86968E09-0D1E-5E41-B2DF-F69EFFFFF39D}"/>
              </a:ext>
            </a:extLst>
          </p:cNvPr>
          <p:cNvSpPr txBox="1"/>
          <p:nvPr/>
        </p:nvSpPr>
        <p:spPr>
          <a:xfrm>
            <a:off x="2028674" y="4749040"/>
            <a:ext cx="5086649" cy="307777"/>
          </a:xfrm>
          <a:prstGeom prst="rect">
            <a:avLst/>
          </a:prstGeom>
          <a:noFill/>
        </p:spPr>
        <p:txBody>
          <a:bodyPr wrap="none" rtlCol="0">
            <a:spAutoFit/>
          </a:bodyPr>
          <a:lstStyle/>
          <a:p>
            <a:r>
              <a:rPr lang="en-US" dirty="0">
                <a:hlinkClick r:id="rId3"/>
              </a:rPr>
              <a:t>http://history.furman.edu/benson/hst121/show/</a:t>
            </a:r>
            <a:r>
              <a:rPr lang="en-US" dirty="0" err="1">
                <a:hlinkClick r:id="rId3"/>
              </a:rPr>
              <a:t>empiretime.htm</a:t>
            </a:r>
            <a:endParaRPr lang="en-TW" dirty="0"/>
          </a:p>
        </p:txBody>
      </p:sp>
      <p:pic>
        <p:nvPicPr>
          <p:cNvPr id="6" name="Picture 5">
            <a:hlinkClick r:id="rId5"/>
            <a:extLst>
              <a:ext uri="{FF2B5EF4-FFF2-40B4-BE49-F238E27FC236}">
                <a16:creationId xmlns:a16="http://schemas.microsoft.com/office/drawing/2014/main" id="{513648EB-23CB-E846-AB68-39E246211BAD}"/>
              </a:ext>
            </a:extLst>
          </p:cNvPr>
          <p:cNvPicPr>
            <a:picLocks noChangeAspect="1"/>
          </p:cNvPicPr>
          <p:nvPr/>
        </p:nvPicPr>
        <p:blipFill>
          <a:blip r:embed="rId6"/>
          <a:stretch>
            <a:fillRect/>
          </a:stretch>
        </p:blipFill>
        <p:spPr>
          <a:xfrm>
            <a:off x="4877179" y="1181317"/>
            <a:ext cx="2497982" cy="3481900"/>
          </a:xfrm>
          <a:prstGeom prst="rect">
            <a:avLst/>
          </a:prstGeom>
        </p:spPr>
      </p:pic>
    </p:spTree>
    <p:extLst>
      <p:ext uri="{BB962C8B-B14F-4D97-AF65-F5344CB8AC3E}">
        <p14:creationId xmlns:p14="http://schemas.microsoft.com/office/powerpoint/2010/main" val="2209488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8743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33</a:t>
            </a:fld>
            <a:endParaRPr lang="en-US" dirty="0"/>
          </a:p>
        </p:txBody>
      </p:sp>
    </p:spTree>
    <p:extLst>
      <p:ext uri="{BB962C8B-B14F-4D97-AF65-F5344CB8AC3E}">
        <p14:creationId xmlns:p14="http://schemas.microsoft.com/office/powerpoint/2010/main" val="3521676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57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A Rhetoric Lens to see the world</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Focus on the relational structures between Names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accent1">
                      <a:lumMod val="75000"/>
                    </a:schemeClr>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6183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1841223" y="998066"/>
            <a:ext cx="3926075" cy="307777"/>
          </a:xfrm>
          <a:prstGeom prst="rect">
            <a:avLst/>
          </a:prstGeom>
          <a:noFill/>
        </p:spPr>
        <p:txBody>
          <a:bodyPr wrap="none" rtlCol="0">
            <a:spAutoFit/>
          </a:bodyPr>
          <a:lstStyle/>
          <a:p>
            <a:r>
              <a:rPr lang="en-TW" dirty="0">
                <a:solidFill>
                  <a:srgbClr val="FF0000"/>
                </a:solidFill>
              </a:rPr>
              <a:t>Keeping namespace consistent (is challenging)</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Tree>
    <p:extLst>
      <p:ext uri="{BB962C8B-B14F-4D97-AF65-F5344CB8AC3E}">
        <p14:creationId xmlns:p14="http://schemas.microsoft.com/office/powerpoint/2010/main" val="1956356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435205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879752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48</a:t>
            </a:fld>
            <a:endParaRPr lang="en-TW"/>
          </a:p>
        </p:txBody>
      </p:sp>
    </p:spTree>
    <p:extLst>
      <p:ext uri="{BB962C8B-B14F-4D97-AF65-F5344CB8AC3E}">
        <p14:creationId xmlns:p14="http://schemas.microsoft.com/office/powerpoint/2010/main" val="1895874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49</a:t>
            </a:fld>
            <a:endParaRPr lang="en-US" dirty="0"/>
          </a:p>
        </p:txBody>
      </p:sp>
    </p:spTree>
    <p:extLst>
      <p:ext uri="{BB962C8B-B14F-4D97-AF65-F5344CB8AC3E}">
        <p14:creationId xmlns:p14="http://schemas.microsoft.com/office/powerpoint/2010/main" val="323492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One Encryption Standard to Rule them All</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34268" y="1141111"/>
            <a:ext cx="1904370" cy="1815882"/>
          </a:xfrm>
          <a:prstGeom prst="rect">
            <a:avLst/>
          </a:prstGeom>
          <a:noFill/>
        </p:spPr>
        <p:txBody>
          <a:bodyPr wrap="square" rtlCol="0">
            <a:spAutoFit/>
          </a:bodyPr>
          <a:lstStyle/>
          <a:p>
            <a:r>
              <a:rPr lang="en-TW" dirty="0"/>
              <a:t>AES replaced IBM’s DES standard because:</a:t>
            </a:r>
          </a:p>
          <a:p>
            <a:endParaRPr lang="en-TW" dirty="0"/>
          </a:p>
          <a:p>
            <a:pPr marL="342900" indent="-342900">
              <a:buAutoNum type="arabicPeriod"/>
            </a:pPr>
            <a:r>
              <a:rPr lang="en-TW" dirty="0"/>
              <a:t>A longer (more secure) key length</a:t>
            </a:r>
          </a:p>
          <a:p>
            <a:pPr marL="342900" indent="-342900">
              <a:buAutoNum type="arabicPeriod"/>
            </a:pPr>
            <a:r>
              <a:rPr lang="en-TW" dirty="0"/>
              <a:t>Faster encryption</a:t>
            </a:r>
          </a:p>
        </p:txBody>
      </p:sp>
      <p:pic>
        <p:nvPicPr>
          <p:cNvPr id="7" name="Picture 6">
            <a:hlinkClick r:id="rId2"/>
            <a:extLst>
              <a:ext uri="{FF2B5EF4-FFF2-40B4-BE49-F238E27FC236}">
                <a16:creationId xmlns:a16="http://schemas.microsoft.com/office/drawing/2014/main" id="{02836240-5648-354B-8194-D43072B20636}"/>
              </a:ext>
            </a:extLst>
          </p:cNvPr>
          <p:cNvPicPr>
            <a:picLocks noChangeAspect="1"/>
          </p:cNvPicPr>
          <p:nvPr/>
        </p:nvPicPr>
        <p:blipFill>
          <a:blip r:embed="rId3"/>
          <a:stretch>
            <a:fillRect/>
          </a:stretch>
        </p:blipFill>
        <p:spPr>
          <a:xfrm>
            <a:off x="2138638" y="1073246"/>
            <a:ext cx="5801559" cy="3896441"/>
          </a:xfrm>
          <a:prstGeom prst="rect">
            <a:avLst/>
          </a:prstGeom>
        </p:spPr>
      </p:pic>
    </p:spTree>
    <p:extLst>
      <p:ext uri="{BB962C8B-B14F-4D97-AF65-F5344CB8AC3E}">
        <p14:creationId xmlns:p14="http://schemas.microsoft.com/office/powerpoint/2010/main" val="34246689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50</a:t>
            </a:fld>
            <a:endParaRPr lang="en-TW"/>
          </a:p>
        </p:txBody>
      </p:sp>
    </p:spTree>
    <p:extLst>
      <p:ext uri="{BB962C8B-B14F-4D97-AF65-F5344CB8AC3E}">
        <p14:creationId xmlns:p14="http://schemas.microsoft.com/office/powerpoint/2010/main" val="809336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354563"/>
            <a:ext cx="8555636" cy="708666"/>
          </a:xfrm>
        </p:spPr>
        <p:txBody>
          <a:bodyPr>
            <a:normAutofit/>
          </a:bodyPr>
          <a:lstStyle/>
          <a:p>
            <a:pPr algn="ctr"/>
            <a:r>
              <a:rPr lang="en-US" altLang="zh-CN" dirty="0">
                <a:latin typeface="+mj-lt"/>
              </a:rPr>
              <a:t>The Magical Powers of Large-Scale Consensus?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51</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52</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53</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242" y="237947"/>
            <a:ext cx="8388220" cy="707886"/>
          </a:xfrm>
        </p:spPr>
        <p:txBody>
          <a:bodyPr>
            <a:noAutofit/>
          </a:bodyPr>
          <a:lstStyle/>
          <a:p>
            <a:pPr marL="0" indent="0" algn="ctr">
              <a:lnSpc>
                <a:spcPct val="150000"/>
              </a:lnSpc>
              <a:buNone/>
            </a:pPr>
            <a:r>
              <a:rPr lang="en-US" altLang="zh-CN" sz="2000" spc="225" dirty="0">
                <a:latin typeface="华文新魏" panose="02010800040101010101" pitchFamily="2" charset="-122"/>
                <a:ea typeface="华文新魏" panose="02010800040101010101" pitchFamily="2" charset="-122"/>
                <a:cs typeface="华文新魏" panose="02010800040101010101" pitchFamily="2" charset="-122"/>
              </a:rPr>
              <a:t>The magic that governs the world for more than 50 years!</a:t>
            </a:r>
            <a:endParaRPr lang="zh-CN" altLang="en-US" sz="2000" spc="225"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
        <p:nvSpPr>
          <p:cNvPr id="10" name="Slide Number Placeholder 9">
            <a:extLst>
              <a:ext uri="{FF2B5EF4-FFF2-40B4-BE49-F238E27FC236}">
                <a16:creationId xmlns:a16="http://schemas.microsoft.com/office/drawing/2014/main" id="{7D1D8DFB-A610-8540-AEDF-3D12890A4CE4}"/>
              </a:ext>
            </a:extLst>
          </p:cNvPr>
          <p:cNvSpPr>
            <a:spLocks noGrp="1"/>
          </p:cNvSpPr>
          <p:nvPr>
            <p:ph type="sldNum" sz="quarter" idx="12"/>
          </p:nvPr>
        </p:nvSpPr>
        <p:spPr/>
        <p:txBody>
          <a:bodyPr/>
          <a:lstStyle/>
          <a:p>
            <a:fld id="{713C7D3C-22D2-7449-8935-5F36E8921380}" type="slidenum">
              <a:rPr lang="en-US" smtClean="0"/>
              <a:pPr/>
              <a:t>54</a:t>
            </a:fld>
            <a:endParaRPr lang="en-US" dirty="0"/>
          </a:p>
        </p:txBody>
      </p:sp>
    </p:spTree>
    <p:extLst>
      <p:ext uri="{BB962C8B-B14F-4D97-AF65-F5344CB8AC3E}">
        <p14:creationId xmlns:p14="http://schemas.microsoft.com/office/powerpoint/2010/main" val="3002785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55</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56</a:t>
            </a:fld>
            <a:endParaRPr lang="en-US" dirty="0"/>
          </a:p>
        </p:txBody>
      </p:sp>
    </p:spTree>
    <p:extLst>
      <p:ext uri="{BB962C8B-B14F-4D97-AF65-F5344CB8AC3E}">
        <p14:creationId xmlns:p14="http://schemas.microsoft.com/office/powerpoint/2010/main" val="909609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pPr algn="ctr"/>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57</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58</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59</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Dominant Personality behind Cybernetics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183649" y="4336797"/>
            <a:ext cx="5995710" cy="523220"/>
          </a:xfrm>
          <a:prstGeom prst="rect">
            <a:avLst/>
          </a:prstGeom>
          <a:noFill/>
        </p:spPr>
        <p:txBody>
          <a:bodyPr wrap="square" rtlCol="0">
            <a:spAutoFit/>
          </a:bodyPr>
          <a:lstStyle/>
          <a:p>
            <a:r>
              <a:rPr lang="en-TW" dirty="0"/>
              <a:t>Innovation occurs at the boundary of disciplines by competent people.  </a:t>
            </a:r>
          </a:p>
          <a:p>
            <a:r>
              <a:rPr lang="en-TW" dirty="0"/>
              <a:t>   				- Norbert Wiener</a:t>
            </a:r>
          </a:p>
        </p:txBody>
      </p:sp>
      <p:pic>
        <p:nvPicPr>
          <p:cNvPr id="1026" name="Picture 2" descr="Norbert Wiener with cybernetic bug &quot; Palomilla &quot; .  ">
            <a:hlinkClick r:id="rId2"/>
            <a:extLst>
              <a:ext uri="{FF2B5EF4-FFF2-40B4-BE49-F238E27FC236}">
                <a16:creationId xmlns:a16="http://schemas.microsoft.com/office/drawing/2014/main" id="{A845132A-7414-1548-921D-9F410E343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608" y="1055826"/>
            <a:ext cx="3702783" cy="30318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C421A-22BA-8748-859A-39C257B66F29}"/>
              </a:ext>
            </a:extLst>
          </p:cNvPr>
          <p:cNvSpPr txBox="1"/>
          <p:nvPr/>
        </p:nvSpPr>
        <p:spPr>
          <a:xfrm>
            <a:off x="3581182" y="4125774"/>
            <a:ext cx="1981633" cy="200055"/>
          </a:xfrm>
          <a:prstGeom prst="rect">
            <a:avLst/>
          </a:prstGeom>
          <a:noFill/>
        </p:spPr>
        <p:txBody>
          <a:bodyPr wrap="none" rtlCol="0">
            <a:spAutoFit/>
          </a:bodyPr>
          <a:lstStyle/>
          <a:p>
            <a:pPr algn="ctr"/>
            <a:r>
              <a:rPr lang="en-TW" sz="700" dirty="0"/>
              <a:t>Image source: </a:t>
            </a:r>
            <a:r>
              <a:rPr lang="en-TW" sz="700" dirty="0">
                <a:hlinkClick r:id="rId2"/>
              </a:rPr>
              <a:t>Research Gate download Link</a:t>
            </a:r>
            <a:endParaRPr lang="en-TW" sz="700" dirty="0"/>
          </a:p>
        </p:txBody>
      </p:sp>
      <p:sp>
        <p:nvSpPr>
          <p:cNvPr id="8" name="TextBox 7">
            <a:extLst>
              <a:ext uri="{FF2B5EF4-FFF2-40B4-BE49-F238E27FC236}">
                <a16:creationId xmlns:a16="http://schemas.microsoft.com/office/drawing/2014/main" id="{BEA4893E-CE9A-7340-88FF-AF28812A6D35}"/>
              </a:ext>
            </a:extLst>
          </p:cNvPr>
          <p:cNvSpPr txBox="1"/>
          <p:nvPr/>
        </p:nvSpPr>
        <p:spPr>
          <a:xfrm>
            <a:off x="6547587" y="1713832"/>
            <a:ext cx="2473571" cy="1384995"/>
          </a:xfrm>
          <a:prstGeom prst="rect">
            <a:avLst/>
          </a:prstGeom>
          <a:noFill/>
        </p:spPr>
        <p:txBody>
          <a:bodyPr wrap="square" rtlCol="0">
            <a:spAutoFit/>
          </a:bodyPr>
          <a:lstStyle/>
          <a:p>
            <a:r>
              <a:rPr lang="en-TW" dirty="0"/>
              <a:t>Cybernetics: </a:t>
            </a:r>
          </a:p>
          <a:p>
            <a:r>
              <a:rPr lang="en-TW" dirty="0"/>
              <a:t>  the science of control and communication in the animal and the machine.</a:t>
            </a:r>
          </a:p>
          <a:p>
            <a:r>
              <a:rPr lang="en-TW" dirty="0"/>
              <a:t>   			- Norbert Wiener</a:t>
            </a:r>
          </a:p>
        </p:txBody>
      </p:sp>
    </p:spTree>
    <p:extLst>
      <p:ext uri="{BB962C8B-B14F-4D97-AF65-F5344CB8AC3E}">
        <p14:creationId xmlns:p14="http://schemas.microsoft.com/office/powerpoint/2010/main" val="1758434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60</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63</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64</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65</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66</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67</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68</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69</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Tree>
    <p:extLst>
      <p:ext uri="{BB962C8B-B14F-4D97-AF65-F5344CB8AC3E}">
        <p14:creationId xmlns:p14="http://schemas.microsoft.com/office/powerpoint/2010/main" val="3610788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42096585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72</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73</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74</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431" y="1017725"/>
            <a:ext cx="4263813" cy="3441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
        <p:nvSpPr>
          <p:cNvPr id="3" name="TextBox 2">
            <a:extLst>
              <a:ext uri="{FF2B5EF4-FFF2-40B4-BE49-F238E27FC236}">
                <a16:creationId xmlns:a16="http://schemas.microsoft.com/office/drawing/2014/main" id="{20A04409-0645-D941-96C3-52E0229D0EF6}"/>
              </a:ext>
            </a:extLst>
          </p:cNvPr>
          <p:cNvSpPr txBox="1"/>
          <p:nvPr/>
        </p:nvSpPr>
        <p:spPr>
          <a:xfrm>
            <a:off x="821094" y="4608874"/>
            <a:ext cx="7563289" cy="307777"/>
          </a:xfrm>
          <a:prstGeom prst="rect">
            <a:avLst/>
          </a:prstGeom>
          <a:noFill/>
        </p:spPr>
        <p:txBody>
          <a:bodyPr wrap="none" rtlCol="0">
            <a:spAutoFit/>
          </a:bodyPr>
          <a:lstStyle/>
          <a:p>
            <a:r>
              <a:rPr lang="en-TW" dirty="0"/>
              <a:t>There is a strong connection between control/communication theory and </a:t>
            </a:r>
            <a:r>
              <a:rPr lang="en-TW" dirty="0">
                <a:solidFill>
                  <a:srgbClr val="FF0000"/>
                </a:solidFill>
              </a:rPr>
              <a:t>recursive structures</a:t>
            </a:r>
            <a:r>
              <a:rPr lang="en-TW" dirty="0"/>
              <a:t>.</a:t>
            </a:r>
          </a:p>
        </p:txBody>
      </p:sp>
      <p:pic>
        <p:nvPicPr>
          <p:cNvPr id="8" name="Picture 2">
            <a:hlinkClick r:id="rId5"/>
            <a:extLst>
              <a:ext uri="{FF2B5EF4-FFF2-40B4-BE49-F238E27FC236}">
                <a16:creationId xmlns:a16="http://schemas.microsoft.com/office/drawing/2014/main" id="{3D745613-3B71-A841-A33D-3D905C10079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87257" y="1361337"/>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C14D4D-DBEF-9745-9888-FCF044F74A1A}"/>
              </a:ext>
            </a:extLst>
          </p:cNvPr>
          <p:cNvSpPr txBox="1"/>
          <p:nvPr/>
        </p:nvSpPr>
        <p:spPr>
          <a:xfrm>
            <a:off x="5010172" y="4083501"/>
            <a:ext cx="3387466" cy="400110"/>
          </a:xfrm>
          <a:prstGeom prst="rect">
            <a:avLst/>
          </a:prstGeom>
          <a:noFill/>
        </p:spPr>
        <p:txBody>
          <a:bodyPr wrap="none" rtlCol="0">
            <a:spAutoFit/>
          </a:bodyPr>
          <a:lstStyle/>
          <a:p>
            <a:pPr algn="ctr"/>
            <a:r>
              <a:rPr lang="en-TW" sz="1000" dirty="0"/>
              <a:t>Image Source: </a:t>
            </a:r>
            <a:r>
              <a:rPr lang="en-TW" sz="1000" dirty="0">
                <a:hlinkClick r:id="rId5"/>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4548046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Correspondence between Domains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460960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Tree>
    <p:extLst>
      <p:ext uri="{BB962C8B-B14F-4D97-AF65-F5344CB8AC3E}">
        <p14:creationId xmlns:p14="http://schemas.microsoft.com/office/powerpoint/2010/main" val="778068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Exothermic and Endothermic</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5193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34479182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gn="ct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89</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Market Dynamics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5116-B3C0-FD45-8365-DFAA79C918D7}"/>
              </a:ext>
            </a:extLst>
          </p:cNvPr>
          <p:cNvSpPr txBox="1"/>
          <p:nvPr/>
        </p:nvSpPr>
        <p:spPr>
          <a:xfrm>
            <a:off x="1591997" y="1252522"/>
            <a:ext cx="1388522" cy="307777"/>
          </a:xfrm>
          <a:prstGeom prst="rect">
            <a:avLst/>
          </a:prstGeom>
          <a:noFill/>
        </p:spPr>
        <p:txBody>
          <a:bodyPr wrap="none" rtlCol="0">
            <a:spAutoFit/>
          </a:bodyPr>
          <a:lstStyle/>
          <a:p>
            <a:r>
              <a:rPr lang="en-TW" dirty="0"/>
              <a:t>Bearish Market</a:t>
            </a:r>
          </a:p>
        </p:txBody>
      </p:sp>
      <p:sp>
        <p:nvSpPr>
          <p:cNvPr id="8" name="TextBox 7">
            <a:extLst>
              <a:ext uri="{FF2B5EF4-FFF2-40B4-BE49-F238E27FC236}">
                <a16:creationId xmlns:a16="http://schemas.microsoft.com/office/drawing/2014/main" id="{FBB9536D-5902-ED4F-B404-DE8684099A2B}"/>
              </a:ext>
            </a:extLst>
          </p:cNvPr>
          <p:cNvSpPr txBox="1"/>
          <p:nvPr/>
        </p:nvSpPr>
        <p:spPr>
          <a:xfrm>
            <a:off x="5704013" y="1252521"/>
            <a:ext cx="1309974" cy="307777"/>
          </a:xfrm>
          <a:prstGeom prst="rect">
            <a:avLst/>
          </a:prstGeom>
          <a:noFill/>
        </p:spPr>
        <p:txBody>
          <a:bodyPr wrap="none" rtlCol="0">
            <a:spAutoFit/>
          </a:bodyPr>
          <a:lstStyle/>
          <a:p>
            <a:r>
              <a:rPr lang="en-TW" dirty="0"/>
              <a:t>Bullish Market</a:t>
            </a:r>
          </a:p>
        </p:txBody>
      </p:sp>
      <p:cxnSp>
        <p:nvCxnSpPr>
          <p:cNvPr id="6" name="Straight Arrow Connector 5">
            <a:extLst>
              <a:ext uri="{FF2B5EF4-FFF2-40B4-BE49-F238E27FC236}">
                <a16:creationId xmlns:a16="http://schemas.microsoft.com/office/drawing/2014/main" id="{B7C9FAC3-ED12-E74B-A126-033E066D7118}"/>
              </a:ext>
            </a:extLst>
          </p:cNvPr>
          <p:cNvCxnSpPr>
            <a:cxnSpLocks/>
          </p:cNvCxnSpPr>
          <p:nvPr/>
        </p:nvCxnSpPr>
        <p:spPr>
          <a:xfrm>
            <a:off x="3294863" y="1979940"/>
            <a:ext cx="0" cy="4156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B828D6-AD91-4C45-8C32-46A5C985CBD3}"/>
              </a:ext>
            </a:extLst>
          </p:cNvPr>
          <p:cNvCxnSpPr/>
          <p:nvPr/>
        </p:nvCxnSpPr>
        <p:spPr>
          <a:xfrm>
            <a:off x="2108410"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4C9A30-8C9F-8042-A0FA-39F98B8FB4BF}"/>
              </a:ext>
            </a:extLst>
          </p:cNvPr>
          <p:cNvSpPr txBox="1"/>
          <p:nvPr/>
        </p:nvSpPr>
        <p:spPr>
          <a:xfrm>
            <a:off x="3294863" y="2072343"/>
            <a:ext cx="1114408" cy="230832"/>
          </a:xfrm>
          <a:prstGeom prst="rect">
            <a:avLst/>
          </a:prstGeom>
          <a:noFill/>
        </p:spPr>
        <p:txBody>
          <a:bodyPr wrap="none" rtlCol="0">
            <a:spAutoFit/>
          </a:bodyPr>
          <a:lstStyle/>
          <a:p>
            <a:r>
              <a:rPr lang="en-US" sz="900" dirty="0"/>
              <a:t>T</a:t>
            </a:r>
            <a:r>
              <a:rPr lang="en-TW" sz="900" dirty="0"/>
              <a:t>ransaction Costs</a:t>
            </a:r>
          </a:p>
        </p:txBody>
      </p:sp>
      <p:cxnSp>
        <p:nvCxnSpPr>
          <p:cNvPr id="15" name="Straight Arrow Connector 14">
            <a:extLst>
              <a:ext uri="{FF2B5EF4-FFF2-40B4-BE49-F238E27FC236}">
                <a16:creationId xmlns:a16="http://schemas.microsoft.com/office/drawing/2014/main" id="{2FEBD7B1-477B-EF47-AB47-92CF23650FA1}"/>
              </a:ext>
            </a:extLst>
          </p:cNvPr>
          <p:cNvCxnSpPr>
            <a:cxnSpLocks/>
          </p:cNvCxnSpPr>
          <p:nvPr/>
        </p:nvCxnSpPr>
        <p:spPr>
          <a:xfrm>
            <a:off x="7366937" y="1979940"/>
            <a:ext cx="0" cy="2206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F6F5E-8AA5-6546-A8F6-DA2671BD5E11}"/>
              </a:ext>
            </a:extLst>
          </p:cNvPr>
          <p:cNvCxnSpPr>
            <a:cxnSpLocks/>
          </p:cNvCxnSpPr>
          <p:nvPr/>
        </p:nvCxnSpPr>
        <p:spPr>
          <a:xfrm>
            <a:off x="6180484"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1A1BB9-8AFC-924D-8888-16CB19D9F895}"/>
              </a:ext>
            </a:extLst>
          </p:cNvPr>
          <p:cNvSpPr txBox="1"/>
          <p:nvPr/>
        </p:nvSpPr>
        <p:spPr>
          <a:xfrm>
            <a:off x="7427393" y="1974849"/>
            <a:ext cx="1114408" cy="230832"/>
          </a:xfrm>
          <a:prstGeom prst="rect">
            <a:avLst/>
          </a:prstGeom>
          <a:noFill/>
        </p:spPr>
        <p:txBody>
          <a:bodyPr wrap="square" rtlCol="0">
            <a:spAutoFit/>
          </a:bodyPr>
          <a:lstStyle/>
          <a:p>
            <a:r>
              <a:rPr lang="en-US" sz="900" dirty="0"/>
              <a:t>T</a:t>
            </a:r>
            <a:r>
              <a:rPr lang="en-TW" sz="900" dirty="0"/>
              <a:t>ransaction Costs</a:t>
            </a:r>
          </a:p>
        </p:txBody>
      </p:sp>
    </p:spTree>
    <p:extLst>
      <p:ext uri="{BB962C8B-B14F-4D97-AF65-F5344CB8AC3E}">
        <p14:creationId xmlns:p14="http://schemas.microsoft.com/office/powerpoint/2010/main" val="25938228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90</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91</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92</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93</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1225" y="1800815"/>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94</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95</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96</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Tree>
    <p:extLst>
      <p:ext uri="{BB962C8B-B14F-4D97-AF65-F5344CB8AC3E}">
        <p14:creationId xmlns:p14="http://schemas.microsoft.com/office/powerpoint/2010/main" val="30183031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8327</TotalTime>
  <Words>7238</Words>
  <Application>Microsoft Macintosh PowerPoint</Application>
  <PresentationFormat>On-screen Show (16:9)</PresentationFormat>
  <Paragraphs>1063</Paragraphs>
  <Slides>148</Slides>
  <Notes>80</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148</vt:i4>
      </vt:variant>
    </vt:vector>
  </HeadingPairs>
  <TitlesOfParts>
    <vt:vector size="168"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Comic Sans MS</vt:lpstr>
      <vt:lpstr>Helvetica</vt:lpstr>
      <vt:lpstr>Times</vt:lpstr>
      <vt:lpstr>Times New Roman</vt:lpstr>
      <vt:lpstr>Wingdings</vt:lpstr>
      <vt:lpstr>Simple Light</vt:lpstr>
      <vt:lpstr>Tech Newsletter by Slidesgo</vt:lpstr>
      <vt:lpstr>超越学科界限的认知基础 Transdisciplinary Cognitive Foundation</vt:lpstr>
      <vt:lpstr>Glossary</vt:lpstr>
      <vt:lpstr>Prior to today’s lecture</vt:lpstr>
      <vt:lpstr>A Rhetoric Lens to see the world</vt:lpstr>
      <vt:lpstr>One Encryption Standard to Rule them All</vt:lpstr>
      <vt:lpstr>The Dominant Personality behind Cybernetics</vt:lpstr>
      <vt:lpstr>From Monism, Dualism to Cyber-physical Systems</vt:lpstr>
      <vt:lpstr>Exothermic and Endothermic</vt:lpstr>
      <vt:lpstr>Market Dynamics</vt:lpstr>
      <vt:lpstr>Soundness</vt:lpstr>
      <vt:lpstr>What is the big deal?</vt:lpstr>
      <vt:lpstr>Recognizing the Fact</vt:lpstr>
      <vt:lpstr>The Universal Structure in 𝜆-Calculus Form</vt:lpstr>
      <vt:lpstr>Recursive Structures as a Rewrite System</vt:lpstr>
      <vt:lpstr>Monad is an actionable Abstraction</vt:lpstr>
      <vt:lpstr>Universal set of Replacement Rules</vt:lpstr>
      <vt:lpstr>This might look familiar</vt:lpstr>
      <vt:lpstr>This meaning of “Equal”</vt:lpstr>
      <vt:lpstr>Controlling Types</vt:lpstr>
      <vt:lpstr>Relevance to Cybernetics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A Cognitive Revolution through writing and mapping</vt:lpstr>
      <vt:lpstr>Extensive studies could miss the significance of the message?</vt:lpstr>
      <vt:lpstr>The first Language Design Strategy</vt:lpstr>
      <vt:lpstr>Accountants and the Invention of Writing</vt:lpstr>
      <vt:lpstr>Book Keeping/Ledger Technologies</vt:lpstr>
      <vt:lpstr>Double Entry Book Keeping is the foundation of Capitalism</vt:lpstr>
      <vt:lpstr>Double Entry, Monks, Maths, and Magic</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The Magical Powers of Large-Scale Consensus?</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NsM under a Biological/Economic Control System</vt:lpstr>
      <vt:lpstr>Abstraction</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Correspondence between Domains and Maps</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Why is Simplicity in NsM so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How to Think Mathematically?</vt:lpstr>
      <vt:lpstr>“Mathematics is the art of giving the same name to different things!”      - Henry Poincare</vt:lpstr>
      <vt:lpstr>The Necessity of Named abstractions</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Cognitive Awareness in Various Namespaces</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PowerPoint Presentation</vt:lpstr>
      <vt:lpstr>PowerPoint Presentation</vt:lpstr>
      <vt:lpstr>Digital Tools in Software Containers</vt:lpstr>
      <vt:lpstr>Computing Architectures associated with Tools</vt:lpstr>
      <vt:lpstr>Why is this a big deal?</vt:lpstr>
      <vt:lpstr>You are in the Universal Namespace, now!</vt:lpstr>
      <vt:lpstr>How to organize a unifying Trust-worthy Namespace?</vt:lpstr>
      <vt:lpstr>In DevOps/CICD Jenkins holds the key!</vt:lpstr>
      <vt:lpstr>Jenkins actions are managed in the Namespaces of Plug-ins</vt:lpstr>
      <vt:lpstr>Hamilton/Lagrangian action formalism can be operationalized!</vt:lpstr>
      <vt:lpstr>Writing everything in Arrows</vt:lpstr>
      <vt:lpstr>Computers doing all the writing and rewriting…</vt:lpstr>
      <vt:lpstr>Summary</vt:lpstr>
      <vt:lpstr>Your actions before Oct 19, 2020</vt:lpstr>
      <vt:lpstr>A Pioneering book in Transdisciplinary Studies</vt:lpstr>
      <vt:lpstr>Table of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1573</cp:revision>
  <dcterms:modified xsi:type="dcterms:W3CDTF">2020-11-01T05:57:30Z</dcterms:modified>
</cp:coreProperties>
</file>